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handoutMasterIdLst>
    <p:handoutMasterId r:id="rId7"/>
  </p:handout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33CC33"/>
    <a:srgbClr val="00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B9085-03C2-4146-8771-D31AAB2B0C64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B65AC-50F1-4BC3-8AEA-51AEA3D3F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5451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16387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88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89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90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91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6392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16393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639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6395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16E8BD0-5A2D-4D45-8144-0A844E40CA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639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639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3F985-6FF8-453B-9471-9AA97268C7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0273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3A9A5-B69C-4F09-8A33-EE05D5604E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1570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FB8FF-1DDC-4F18-9FB7-8171E6B1D6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816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C88D4-1772-4583-B066-1163CC6C94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348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5A59A-F270-43C5-8397-6D458582A8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2412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2753CA-273F-4A24-AF06-4C49448801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70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8AF548-EF91-4EFF-A5D6-AC62A8A313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5454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5AD77-E1F2-4E50-B401-D17D5D3AC8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7172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EE9DE-2C76-42BE-9C8B-2E3225B09E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313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2E9D9-21A7-41C7-B6E4-A796779B96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347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5363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5364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5365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5366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  <p:sp>
          <p:nvSpPr>
            <p:cNvPr id="15367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1537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4CEA02C3-59EB-4F06-B4A3-4EBF6DF216F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5372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2743200"/>
            <a:ext cx="9143999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9600" indent="-6096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_tradnl" altLang="en-US" sz="2400" dirty="0" err="1"/>
              <a:t>Copy</a:t>
            </a:r>
            <a:r>
              <a:rPr lang="es-ES_tradnl" altLang="en-US" sz="2400" dirty="0"/>
              <a:t> and complete </a:t>
            </a:r>
            <a:r>
              <a:rPr lang="es-ES_tradnl" altLang="en-US" sz="2400" dirty="0" err="1"/>
              <a:t>with</a:t>
            </a:r>
            <a:r>
              <a:rPr lang="es-ES_tradnl" altLang="en-US" sz="2400" dirty="0"/>
              <a:t> </a:t>
            </a:r>
            <a:r>
              <a:rPr lang="es-ES_tradnl" altLang="en-US" sz="2400" dirty="0" err="1"/>
              <a:t>the</a:t>
            </a:r>
            <a:r>
              <a:rPr lang="es-ES_tradnl" altLang="en-US" sz="2400" dirty="0"/>
              <a:t> </a:t>
            </a:r>
            <a:r>
              <a:rPr lang="es-ES_tradnl" altLang="en-US" sz="2400" dirty="0" err="1"/>
              <a:t>correct</a:t>
            </a:r>
            <a:r>
              <a:rPr lang="es-ES_tradnl" altLang="en-US" sz="2400" dirty="0"/>
              <a:t> </a:t>
            </a:r>
            <a:r>
              <a:rPr lang="es-ES_tradnl" altLang="en-US" sz="2400" u="sng" dirty="0"/>
              <a:t>ARTICULO INDEFINIDO</a:t>
            </a:r>
            <a:endParaRPr lang="es-ES_tradnl" altLang="en-US" sz="2400" dirty="0"/>
          </a:p>
          <a:p>
            <a:pPr marL="609600" indent="-609600">
              <a:spcBef>
                <a:spcPts val="600"/>
              </a:spcBef>
              <a:buFont typeface="Wingdings" pitchFamily="2" charset="2"/>
              <a:buAutoNum type="arabicPeriod"/>
            </a:pPr>
            <a:r>
              <a:rPr lang="es-ES_tradnl" altLang="en-US" sz="2400" dirty="0"/>
              <a:t>____ </a:t>
            </a:r>
            <a:r>
              <a:rPr lang="es-ES_tradnl" altLang="en-US" sz="2400" dirty="0" smtClean="0"/>
              <a:t>carpeta			2. ____ </a:t>
            </a:r>
            <a:r>
              <a:rPr lang="es-ES_tradnl" altLang="en-US" sz="2400" dirty="0"/>
              <a:t>cuadernos</a:t>
            </a:r>
          </a:p>
          <a:p>
            <a:pPr>
              <a:spcBef>
                <a:spcPts val="600"/>
              </a:spcBef>
            </a:pPr>
            <a:r>
              <a:rPr lang="es-ES_tradnl" altLang="en-US" sz="2400" dirty="0" smtClean="0"/>
              <a:t>3.    ____ curso			4. ____ </a:t>
            </a:r>
            <a:r>
              <a:rPr lang="es-ES_tradnl" altLang="en-US" sz="2400" dirty="0"/>
              <a:t>paginas </a:t>
            </a:r>
            <a:endParaRPr lang="es-ES_tradnl" altLang="en-US" sz="2400" dirty="0" smtClean="0"/>
          </a:p>
          <a:p>
            <a:pPr marL="609600" indent="-6096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_tradnl" altLang="en-US" sz="2400" dirty="0">
                <a:cs typeface="Times New Roman" pitchFamily="18" charset="0"/>
              </a:rPr>
              <a:t>Copia y completa con el </a:t>
            </a:r>
            <a:r>
              <a:rPr lang="es-ES_tradnl" altLang="en-US" sz="2400" u="sng" dirty="0">
                <a:cs typeface="Times New Roman" pitchFamily="18" charset="0"/>
              </a:rPr>
              <a:t>Art</a:t>
            </a:r>
            <a:r>
              <a:rPr lang="en-US" altLang="en-US" sz="2400" u="sng" dirty="0">
                <a:cs typeface="Times New Roman" pitchFamily="18" charset="0"/>
              </a:rPr>
              <a:t>í</a:t>
            </a:r>
            <a:r>
              <a:rPr lang="es-ES_tradnl" altLang="en-US" sz="2400" u="sng" dirty="0">
                <a:cs typeface="Times New Roman" pitchFamily="18" charset="0"/>
              </a:rPr>
              <a:t>culo definido</a:t>
            </a:r>
            <a:r>
              <a:rPr lang="es-ES_tradnl" altLang="en-US" sz="2400" dirty="0">
                <a:cs typeface="Times New Roman" pitchFamily="18" charset="0"/>
              </a:rPr>
              <a:t> correcto:</a:t>
            </a:r>
          </a:p>
          <a:p>
            <a:pPr marL="609600" indent="-609600">
              <a:spcBef>
                <a:spcPts val="600"/>
              </a:spcBef>
              <a:buFontTx/>
              <a:buAutoNum type="arabicPeriod"/>
            </a:pPr>
            <a:r>
              <a:rPr lang="es-ES_tradnl" altLang="en-US" sz="2400" dirty="0">
                <a:cs typeface="Times New Roman" pitchFamily="18" charset="0"/>
              </a:rPr>
              <a:t>_______ curso es muy fácil</a:t>
            </a:r>
            <a:r>
              <a:rPr lang="es-ES_tradnl" altLang="en-US" sz="2400" dirty="0" smtClean="0">
                <a:cs typeface="Times New Roman" pitchFamily="18" charset="0"/>
              </a:rPr>
              <a:t>.    2._____ </a:t>
            </a:r>
            <a:r>
              <a:rPr lang="es-ES_tradnl" altLang="en-US" sz="2400" dirty="0">
                <a:cs typeface="Times New Roman" pitchFamily="18" charset="0"/>
              </a:rPr>
              <a:t>profesoras son bajas.</a:t>
            </a:r>
          </a:p>
          <a:p>
            <a:pPr marL="609600" indent="-609600">
              <a:spcBef>
                <a:spcPts val="600"/>
              </a:spcBef>
              <a:buFont typeface="+mj-lt"/>
              <a:buAutoNum type="arabicPeriod" startAt="3"/>
            </a:pPr>
            <a:r>
              <a:rPr lang="es-ES_tradnl" altLang="en-US" sz="2400" dirty="0">
                <a:cs typeface="Times New Roman" pitchFamily="18" charset="0"/>
              </a:rPr>
              <a:t>_______ alumno nuevo es </a:t>
            </a:r>
            <a:r>
              <a:rPr lang="es-ES_tradnl" altLang="en-US" sz="2400" dirty="0" smtClean="0">
                <a:cs typeface="Times New Roman" pitchFamily="18" charset="0"/>
              </a:rPr>
              <a:t>guapo.</a:t>
            </a:r>
            <a:endParaRPr lang="es-ES_tradnl" altLang="en-US" sz="2400" dirty="0">
              <a:cs typeface="Times New Roman" pitchFamily="18" charset="0"/>
            </a:endParaRPr>
          </a:p>
          <a:p>
            <a:pPr marL="609600" indent="-609600">
              <a:spcBef>
                <a:spcPts val="600"/>
              </a:spcBef>
              <a:buFontTx/>
              <a:buAutoNum type="arabicPeriod" startAt="3"/>
            </a:pPr>
            <a:r>
              <a:rPr lang="es-ES_tradnl" altLang="en-US" sz="2400" dirty="0">
                <a:cs typeface="Times New Roman" pitchFamily="18" charset="0"/>
              </a:rPr>
              <a:t>¿De d</a:t>
            </a:r>
            <a:r>
              <a:rPr lang="en-US" altLang="en-US" sz="2400" dirty="0">
                <a:cs typeface="Times New Roman" pitchFamily="18" charset="0"/>
              </a:rPr>
              <a:t>ó</a:t>
            </a:r>
            <a:r>
              <a:rPr lang="es-ES_tradnl" altLang="en-US" sz="2400" dirty="0" err="1">
                <a:cs typeface="Times New Roman" pitchFamily="18" charset="0"/>
              </a:rPr>
              <a:t>nde</a:t>
            </a:r>
            <a:r>
              <a:rPr lang="es-ES_tradnl" altLang="en-US" sz="2400" dirty="0">
                <a:cs typeface="Times New Roman" pitchFamily="18" charset="0"/>
              </a:rPr>
              <a:t> son _________ muchachos</a:t>
            </a:r>
            <a:r>
              <a:rPr lang="es-ES_tradnl" altLang="en-US" sz="2400" dirty="0" smtClean="0">
                <a:cs typeface="Times New Roman" pitchFamily="18" charset="0"/>
              </a:rPr>
              <a:t>?</a:t>
            </a:r>
          </a:p>
          <a:p>
            <a:pPr marL="0" lvl="3">
              <a:spcBef>
                <a:spcPts val="600"/>
              </a:spcBef>
            </a:pPr>
            <a:r>
              <a:rPr lang="es-ES_tradnl" altLang="en-US" sz="2400" b="1" dirty="0" smtClean="0">
                <a:solidFill>
                  <a:srgbClr val="33CC33"/>
                </a:solidFill>
              </a:rPr>
              <a:t>Tarea # 16:  </a:t>
            </a:r>
            <a:r>
              <a:rPr lang="es-ES_tradnl" altLang="en-US" sz="2400" dirty="0" err="1" smtClean="0">
                <a:cs typeface="Times New Roman" pitchFamily="18" charset="0"/>
              </a:rPr>
              <a:t>Workbook</a:t>
            </a:r>
            <a:r>
              <a:rPr lang="es-ES_tradnl" altLang="en-US" sz="2400" dirty="0">
                <a:cs typeface="Times New Roman" pitchFamily="18" charset="0"/>
              </a:rPr>
              <a:t>, complete p. </a:t>
            </a:r>
            <a:r>
              <a:rPr lang="es-ES_tradnl" altLang="en-US" sz="2400" dirty="0" smtClean="0">
                <a:cs typeface="Times New Roman" pitchFamily="18" charset="0"/>
              </a:rPr>
              <a:t>1.9</a:t>
            </a:r>
            <a:endParaRPr lang="es-ES_tradnl" altLang="en-US" sz="2400" dirty="0">
              <a:cs typeface="Times New Roman" pitchFamily="18" charset="0"/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686800" cy="1143000"/>
          </a:xfrm>
        </p:spPr>
        <p:txBody>
          <a:bodyPr/>
          <a:lstStyle/>
          <a:p>
            <a:r>
              <a:rPr lang="en-US" altLang="en-US" sz="3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 llamo _________ 		Clase </a:t>
            </a:r>
            <a:r>
              <a:rPr lang="en-US" alt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602</a:t>
            </a:r>
            <a:br>
              <a:rPr lang="en-US" alt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en-US" altLang="en-US" sz="3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fecha es el 7</a:t>
            </a:r>
            <a:r>
              <a:rPr lang="en-US" alt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3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n-US" altLang="en-US" sz="3200" b="1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noviembre</a:t>
            </a:r>
            <a:r>
              <a:rPr lang="en-US" alt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3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</a:t>
            </a:r>
            <a:r>
              <a:rPr lang="en-US" alt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</a:t>
            </a:r>
            <a:endParaRPr lang="en-US" altLang="en-US" sz="32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1676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>
                <a:solidFill>
                  <a:srgbClr val="33CC33"/>
                </a:solidFill>
              </a:rPr>
              <a:t>Propósito # </a:t>
            </a:r>
            <a:r>
              <a:rPr lang="es-ES_tradnl" altLang="en-US" sz="2800" b="1" dirty="0" smtClean="0">
                <a:solidFill>
                  <a:srgbClr val="33CC33"/>
                </a:solidFill>
              </a:rPr>
              <a:t>16: </a:t>
            </a:r>
            <a:r>
              <a:rPr lang="es-ES_tradnl" altLang="en-US" sz="2800" dirty="0"/>
              <a:t>¿Cómo practicamos mas con los artículos?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s-ES_tradnl" altLang="en-US" sz="2400" i="1" dirty="0">
                <a:solidFill>
                  <a:srgbClr val="00B0F0"/>
                </a:solidFill>
              </a:rPr>
              <a:t>L.O: To </a:t>
            </a:r>
            <a:r>
              <a:rPr lang="es-ES_tradnl" altLang="en-US" sz="2400" i="1" dirty="0" err="1">
                <a:solidFill>
                  <a:srgbClr val="00B0F0"/>
                </a:solidFill>
              </a:rPr>
              <a:t>review</a:t>
            </a:r>
            <a:r>
              <a:rPr lang="es-ES_tradnl" altLang="en-US" sz="2400" i="1" dirty="0">
                <a:solidFill>
                  <a:srgbClr val="00B0F0"/>
                </a:solidFill>
              </a:rPr>
              <a:t> </a:t>
            </a:r>
            <a:r>
              <a:rPr lang="es-ES_tradnl" altLang="en-US" sz="2400" i="1" dirty="0" err="1">
                <a:solidFill>
                  <a:srgbClr val="00B0F0"/>
                </a:solidFill>
              </a:rPr>
              <a:t>the</a:t>
            </a:r>
            <a:r>
              <a:rPr lang="es-ES_tradnl" altLang="en-US" sz="2400" i="1" dirty="0">
                <a:solidFill>
                  <a:srgbClr val="00B0F0"/>
                </a:solidFill>
              </a:rPr>
              <a:t> use of </a:t>
            </a:r>
            <a:r>
              <a:rPr lang="es-ES_tradnl" altLang="en-US" sz="2400" i="1" dirty="0" err="1">
                <a:solidFill>
                  <a:srgbClr val="00B0F0"/>
                </a:solidFill>
              </a:rPr>
              <a:t>definite</a:t>
            </a:r>
            <a:r>
              <a:rPr lang="es-ES_tradnl" altLang="en-US" sz="2400" i="1" dirty="0">
                <a:solidFill>
                  <a:srgbClr val="00B0F0"/>
                </a:solidFill>
              </a:rPr>
              <a:t> and </a:t>
            </a:r>
            <a:r>
              <a:rPr lang="es-ES_tradnl" altLang="en-US" sz="2400" i="1" dirty="0" err="1">
                <a:solidFill>
                  <a:srgbClr val="00B0F0"/>
                </a:solidFill>
              </a:rPr>
              <a:t>indefinite</a:t>
            </a:r>
            <a:r>
              <a:rPr lang="es-ES_tradnl" altLang="en-US" sz="2400" i="1" dirty="0">
                <a:solidFill>
                  <a:srgbClr val="00B0F0"/>
                </a:solidFill>
              </a:rPr>
              <a:t> </a:t>
            </a:r>
            <a:r>
              <a:rPr lang="es-ES_tradnl" altLang="en-US" sz="2400" i="1" dirty="0" err="1">
                <a:solidFill>
                  <a:srgbClr val="00B0F0"/>
                </a:solidFill>
              </a:rPr>
              <a:t>articles</a:t>
            </a:r>
            <a:endParaRPr lang="es-ES_tradnl" altLang="en-US" sz="2000" i="1" dirty="0">
              <a:solidFill>
                <a:srgbClr val="00B0F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 smtClean="0">
                <a:solidFill>
                  <a:srgbClr val="33CC33"/>
                </a:solidFill>
              </a:rPr>
              <a:t>Actividad Inicial: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447800"/>
          </a:xfrm>
        </p:spPr>
        <p:txBody>
          <a:bodyPr/>
          <a:lstStyle/>
          <a:p>
            <a:pPr algn="ctr"/>
            <a:r>
              <a:rPr lang="es-ES_tradnl" altLang="en-US" sz="4000" b="1">
                <a:solidFill>
                  <a:srgbClr val="33CC33"/>
                </a:solidFill>
              </a:rPr>
              <a:t>Adjetivos</a:t>
            </a:r>
            <a:r>
              <a:rPr lang="es-ES_tradnl" altLang="en-US">
                <a:solidFill>
                  <a:srgbClr val="33CC33"/>
                </a:solidFill>
              </a:rPr>
              <a:t/>
            </a:r>
            <a:br>
              <a:rPr lang="es-ES_tradnl" altLang="en-US">
                <a:solidFill>
                  <a:srgbClr val="33CC33"/>
                </a:solidFill>
              </a:rPr>
            </a:br>
            <a:r>
              <a:rPr lang="es-ES_tradnl" altLang="en-US" sz="2900" i="1"/>
              <a:t>(Adjectives)</a:t>
            </a:r>
            <a:endParaRPr lang="es-ES_tradnl" altLang="en-US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05000"/>
            <a:ext cx="8458200" cy="4343400"/>
          </a:xfrm>
        </p:spPr>
        <p:txBody>
          <a:bodyPr/>
          <a:lstStyle/>
          <a:p>
            <a:r>
              <a:rPr lang="en-US" altLang="en-US"/>
              <a:t>An </a:t>
            </a:r>
            <a:r>
              <a:rPr lang="en-US" altLang="en-US" u="sng"/>
              <a:t>adjective</a:t>
            </a:r>
            <a:r>
              <a:rPr lang="en-US" altLang="en-US"/>
              <a:t> describes or modifies a noun.</a:t>
            </a:r>
          </a:p>
          <a:p>
            <a:r>
              <a:rPr lang="en-US" altLang="en-US"/>
              <a:t>In Spanish the adjective must agree in GENDER and NUMBER with the noun it modifies or describes.</a:t>
            </a:r>
          </a:p>
          <a:p>
            <a:r>
              <a:rPr lang="en-US" altLang="en-US"/>
              <a:t>GENDER=</a:t>
            </a:r>
          </a:p>
          <a:p>
            <a:r>
              <a:rPr lang="en-US" altLang="en-US"/>
              <a:t>NUMBER=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667000" y="4038600"/>
            <a:ext cx="4953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  <a:latin typeface="Comic Sans MS" pitchFamily="66" charset="0"/>
              </a:rPr>
              <a:t>masculine or feminine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667000" y="4602163"/>
            <a:ext cx="4953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rgbClr val="0000FF"/>
                </a:solidFill>
                <a:latin typeface="Comic Sans MS" pitchFamily="66" charset="0"/>
              </a:rPr>
              <a:t>singular or plural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838200"/>
          </a:xfrm>
        </p:spPr>
        <p:txBody>
          <a:bodyPr/>
          <a:lstStyle/>
          <a:p>
            <a:pPr algn="ctr"/>
            <a:r>
              <a:rPr lang="en-US" altLang="en-US" sz="4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Adjectives that end in –O/-A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229600" cy="49530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US" altLang="en-US" i="1"/>
              <a:t>Singular:</a:t>
            </a:r>
          </a:p>
          <a:p>
            <a:pPr marL="609600" indent="-609600">
              <a:buFontTx/>
              <a:buAutoNum type="arabicPeriod"/>
            </a:pPr>
            <a:r>
              <a:rPr lang="en-US" altLang="en-US" u="sng"/>
              <a:t>El</a:t>
            </a:r>
            <a:r>
              <a:rPr lang="en-US" altLang="en-US"/>
              <a:t> muchach</a:t>
            </a:r>
            <a:r>
              <a:rPr lang="en-US" altLang="en-US" u="sng"/>
              <a:t>o</a:t>
            </a:r>
            <a:r>
              <a:rPr lang="en-US" altLang="en-US"/>
              <a:t> baj</a:t>
            </a:r>
            <a:r>
              <a:rPr lang="en-US" altLang="en-US">
                <a:solidFill>
                  <a:srgbClr val="0000FF"/>
                </a:solidFill>
              </a:rPr>
              <a:t>O</a:t>
            </a:r>
            <a:r>
              <a:rPr lang="en-US" altLang="en-US"/>
              <a:t>.  </a:t>
            </a:r>
          </a:p>
          <a:p>
            <a:pPr marL="609600" indent="-609600">
              <a:buFontTx/>
              <a:buAutoNum type="arabicPeriod"/>
            </a:pPr>
            <a:r>
              <a:rPr lang="en-US" altLang="en-US" u="sng"/>
              <a:t>La</a:t>
            </a:r>
            <a:r>
              <a:rPr lang="en-US" altLang="en-US"/>
              <a:t> muchach</a:t>
            </a:r>
            <a:r>
              <a:rPr lang="en-US" altLang="en-US" u="sng"/>
              <a:t>a</a:t>
            </a:r>
            <a:r>
              <a:rPr lang="en-US" altLang="en-US"/>
              <a:t> baj</a:t>
            </a:r>
            <a:r>
              <a:rPr lang="en-US" altLang="en-US">
                <a:solidFill>
                  <a:srgbClr val="0000FF"/>
                </a:solidFill>
              </a:rPr>
              <a:t>A</a:t>
            </a:r>
            <a:r>
              <a:rPr lang="en-US" altLang="en-US"/>
              <a:t>.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en-US" i="1"/>
              <a:t>Plural:</a:t>
            </a:r>
          </a:p>
          <a:p>
            <a:pPr marL="609600" indent="-609600">
              <a:buFontTx/>
              <a:buAutoNum type="arabicPeriod"/>
            </a:pPr>
            <a:r>
              <a:rPr lang="en-US" altLang="en-US"/>
              <a:t>_____ muchach___ baj____.</a:t>
            </a:r>
          </a:p>
          <a:p>
            <a:pPr marL="609600" indent="-609600">
              <a:buFontTx/>
              <a:buAutoNum type="arabicPeriod"/>
            </a:pPr>
            <a:r>
              <a:rPr lang="en-US" altLang="en-US"/>
              <a:t>_____ muchach___ baj____.</a:t>
            </a:r>
          </a:p>
          <a:p>
            <a:pPr marL="609600" indent="-609600">
              <a:buFont typeface="Wingdings" pitchFamily="2" charset="2"/>
              <a:buNone/>
            </a:pPr>
            <a:endParaRPr lang="en-US" altLang="en-US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914400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Los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886200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os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241925" y="38100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OS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914400" y="4419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Las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886200" y="4419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as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5257800" y="4419600"/>
            <a:ext cx="17684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400" b="1">
                <a:solidFill>
                  <a:srgbClr val="0000FF"/>
                </a:solidFill>
                <a:latin typeface="Times New Roman" pitchFamily="18" charset="0"/>
              </a:rPr>
              <a:t>AS</a:t>
            </a:r>
            <a:endParaRPr lang="en-US" altLang="en-US" sz="3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772400" cy="838200"/>
          </a:xfrm>
        </p:spPr>
        <p:txBody>
          <a:bodyPr/>
          <a:lstStyle/>
          <a:p>
            <a:pPr algn="ctr"/>
            <a:r>
              <a:rPr lang="en-US" altLang="en-US" sz="4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Adjectives that end in –E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57912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US" altLang="en-US" i="1" dirty="0"/>
              <a:t>Singular:</a:t>
            </a:r>
          </a:p>
          <a:p>
            <a:pPr marL="609600" indent="-609600">
              <a:buFontTx/>
              <a:buAutoNum type="arabicPeriod"/>
            </a:pPr>
            <a:r>
              <a:rPr lang="en-US" altLang="en-US" u="sng" dirty="0"/>
              <a:t>El</a:t>
            </a:r>
            <a:r>
              <a:rPr lang="en-US" altLang="en-US" dirty="0"/>
              <a:t> </a:t>
            </a:r>
            <a:r>
              <a:rPr lang="en-US" altLang="en-US" dirty="0" err="1"/>
              <a:t>curs</a:t>
            </a:r>
            <a:r>
              <a:rPr lang="en-US" altLang="en-US" u="sng" dirty="0" err="1"/>
              <a:t>o</a:t>
            </a:r>
            <a:r>
              <a:rPr lang="en-US" altLang="en-US" dirty="0"/>
              <a:t> </a:t>
            </a:r>
            <a:r>
              <a:rPr lang="en-US" altLang="en-US" dirty="0" err="1"/>
              <a:t>interesant</a:t>
            </a:r>
            <a:r>
              <a:rPr lang="en-US" altLang="en-US" dirty="0" err="1">
                <a:solidFill>
                  <a:srgbClr val="0000FF"/>
                </a:solidFill>
              </a:rPr>
              <a:t>E</a:t>
            </a:r>
            <a:r>
              <a:rPr lang="en-US" altLang="en-US" dirty="0"/>
              <a:t>.  </a:t>
            </a:r>
          </a:p>
          <a:p>
            <a:pPr marL="609600" indent="-609600">
              <a:buFontTx/>
              <a:buAutoNum type="arabicPeriod"/>
            </a:pPr>
            <a:r>
              <a:rPr lang="en-US" altLang="en-US" u="sng" dirty="0"/>
              <a:t>La</a:t>
            </a:r>
            <a:r>
              <a:rPr lang="en-US" altLang="en-US" dirty="0"/>
              <a:t> </a:t>
            </a:r>
            <a:r>
              <a:rPr lang="en-US" altLang="en-US" dirty="0" err="1"/>
              <a:t>materi</a:t>
            </a:r>
            <a:r>
              <a:rPr lang="en-US" altLang="en-US" u="sng" dirty="0" err="1"/>
              <a:t>a</a:t>
            </a:r>
            <a:r>
              <a:rPr lang="en-US" altLang="en-US" dirty="0"/>
              <a:t> </a:t>
            </a:r>
            <a:r>
              <a:rPr lang="en-US" altLang="en-US" dirty="0" err="1"/>
              <a:t>interesant</a:t>
            </a:r>
            <a:r>
              <a:rPr lang="en-US" altLang="en-US" dirty="0" err="1">
                <a:solidFill>
                  <a:srgbClr val="0000FF"/>
                </a:solidFill>
              </a:rPr>
              <a:t>E</a:t>
            </a:r>
            <a:r>
              <a:rPr lang="en-US" altLang="en-US" dirty="0"/>
              <a:t>.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en-US" i="1" dirty="0"/>
              <a:t>Plural: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_____ curs___ </a:t>
            </a:r>
            <a:r>
              <a:rPr lang="en-US" altLang="en-US" dirty="0" err="1"/>
              <a:t>interesant</a:t>
            </a:r>
            <a:r>
              <a:rPr lang="en-US" altLang="en-US" dirty="0"/>
              <a:t>____.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_____ </a:t>
            </a:r>
            <a:r>
              <a:rPr lang="en-US" altLang="en-US" dirty="0" err="1"/>
              <a:t>materi</a:t>
            </a:r>
            <a:r>
              <a:rPr lang="en-US" altLang="en-US" dirty="0"/>
              <a:t>___ </a:t>
            </a:r>
            <a:r>
              <a:rPr lang="en-US" altLang="en-US" dirty="0" err="1"/>
              <a:t>interesant</a:t>
            </a:r>
            <a:r>
              <a:rPr lang="en-US" altLang="en-US" dirty="0"/>
              <a:t>____.</a:t>
            </a:r>
          </a:p>
          <a:p>
            <a:pPr marL="609600" indent="-609600"/>
            <a:r>
              <a:rPr lang="en-US" altLang="en-US" dirty="0"/>
              <a:t>So, the only way you know the gender of what an adjective that ends in –E is  </a:t>
            </a:r>
            <a:r>
              <a:rPr lang="en-US" altLang="en-US" dirty="0" smtClean="0"/>
              <a:t>          </a:t>
            </a:r>
            <a:r>
              <a:rPr lang="en-US" altLang="en-US" dirty="0"/>
              <a:t>modifying is by the article its </a:t>
            </a:r>
            <a:r>
              <a:rPr lang="en-US" altLang="en-US" dirty="0" smtClean="0"/>
              <a:t>using and </a:t>
            </a:r>
            <a:r>
              <a:rPr lang="en-US" altLang="en-US" dirty="0"/>
              <a:t>by the ending of the noun itself.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86800" cy="990600"/>
          </a:xfrm>
        </p:spPr>
        <p:txBody>
          <a:bodyPr/>
          <a:lstStyle/>
          <a:p>
            <a:pPr algn="ctr"/>
            <a:r>
              <a:rPr lang="en-US" altLang="en-US" sz="4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Adjectives that end in a </a:t>
            </a:r>
            <a:br>
              <a:rPr lang="en-US" altLang="en-US" sz="4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4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CONSONANT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763000" cy="49530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US" altLang="en-US" i="1" dirty="0"/>
              <a:t>Singular:</a:t>
            </a:r>
          </a:p>
          <a:p>
            <a:pPr marL="609600" indent="-609600">
              <a:buFontTx/>
              <a:buAutoNum type="arabicPeriod"/>
            </a:pPr>
            <a:r>
              <a:rPr lang="en-US" altLang="en-US" u="sng" dirty="0"/>
              <a:t>El</a:t>
            </a:r>
            <a:r>
              <a:rPr lang="en-US" altLang="en-US" dirty="0"/>
              <a:t> </a:t>
            </a:r>
            <a:r>
              <a:rPr lang="en-US" altLang="en-US" dirty="0" err="1"/>
              <a:t>libr</a:t>
            </a:r>
            <a:r>
              <a:rPr lang="en-US" altLang="en-US" u="sng" dirty="0" err="1"/>
              <a:t>o</a:t>
            </a:r>
            <a:r>
              <a:rPr lang="en-US" altLang="en-US" dirty="0"/>
              <a:t> </a:t>
            </a:r>
            <a:r>
              <a:rPr lang="en-US" altLang="en-US" dirty="0" err="1"/>
              <a:t>azu</a:t>
            </a:r>
            <a:r>
              <a:rPr lang="en-US" altLang="en-US" dirty="0" err="1">
                <a:solidFill>
                  <a:srgbClr val="0000FF"/>
                </a:solidFill>
              </a:rPr>
              <a:t>L</a:t>
            </a:r>
            <a:r>
              <a:rPr lang="en-US" altLang="en-US" dirty="0"/>
              <a:t>.  </a:t>
            </a:r>
          </a:p>
          <a:p>
            <a:pPr marL="609600" indent="-609600">
              <a:buFontTx/>
              <a:buAutoNum type="arabicPeriod"/>
            </a:pPr>
            <a:r>
              <a:rPr lang="en-US" altLang="en-US" u="sng" dirty="0"/>
              <a:t>La</a:t>
            </a:r>
            <a:r>
              <a:rPr lang="en-US" altLang="en-US" dirty="0"/>
              <a:t> </a:t>
            </a:r>
            <a:r>
              <a:rPr lang="en-US" altLang="en-US" dirty="0" err="1"/>
              <a:t>materi</a:t>
            </a:r>
            <a:r>
              <a:rPr lang="en-US" altLang="en-US" u="sng" dirty="0" err="1"/>
              <a:t>a</a:t>
            </a:r>
            <a:r>
              <a:rPr lang="en-US" altLang="en-US" dirty="0"/>
              <a:t> </a:t>
            </a:r>
            <a:r>
              <a:rPr lang="en-US" altLang="en-US" dirty="0" err="1"/>
              <a:t>difici</a:t>
            </a:r>
            <a:r>
              <a:rPr lang="en-US" altLang="en-US" dirty="0" err="1">
                <a:solidFill>
                  <a:srgbClr val="0000FF"/>
                </a:solidFill>
              </a:rPr>
              <a:t>L</a:t>
            </a:r>
            <a:r>
              <a:rPr lang="en-US" altLang="en-US" dirty="0"/>
              <a:t>.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altLang="en-US" i="1" dirty="0"/>
              <a:t>Plural: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_____ </a:t>
            </a:r>
            <a:r>
              <a:rPr lang="en-US" altLang="en-US" dirty="0" err="1"/>
              <a:t>libr</a:t>
            </a:r>
            <a:r>
              <a:rPr lang="en-US" altLang="en-US" dirty="0"/>
              <a:t>___ </a:t>
            </a:r>
            <a:r>
              <a:rPr lang="en-US" altLang="en-US" dirty="0" err="1"/>
              <a:t>azu</a:t>
            </a:r>
            <a:r>
              <a:rPr lang="en-US" altLang="en-US" dirty="0"/>
              <a:t>____.</a:t>
            </a:r>
          </a:p>
          <a:p>
            <a:pPr marL="609600" indent="-609600">
              <a:buFontTx/>
              <a:buAutoNum type="arabicPeriod"/>
            </a:pPr>
            <a:r>
              <a:rPr lang="en-US" altLang="en-US" dirty="0"/>
              <a:t>_____ </a:t>
            </a:r>
            <a:r>
              <a:rPr lang="en-US" altLang="en-US" dirty="0" err="1"/>
              <a:t>materi</a:t>
            </a:r>
            <a:r>
              <a:rPr lang="en-US" altLang="en-US" dirty="0"/>
              <a:t>___ </a:t>
            </a:r>
            <a:r>
              <a:rPr lang="en-US" altLang="en-US" dirty="0" err="1"/>
              <a:t>difici</a:t>
            </a:r>
            <a:r>
              <a:rPr lang="en-US" altLang="en-US" dirty="0"/>
              <a:t>____.</a:t>
            </a:r>
          </a:p>
          <a:p>
            <a:pPr marL="609600" indent="-609600"/>
            <a:r>
              <a:rPr lang="en-US" altLang="en-US" sz="2800" dirty="0"/>
              <a:t>So, all adjectives that end in CONSONANTS keep the same ending no matter the gender of </a:t>
            </a:r>
            <a:r>
              <a:rPr lang="en-US" altLang="en-US" sz="2800" dirty="0" smtClean="0"/>
              <a:t>the </a:t>
            </a:r>
            <a:r>
              <a:rPr lang="en-US" altLang="en-US" sz="2800" dirty="0"/>
              <a:t>noun it is modifying; it must however </a:t>
            </a:r>
            <a:r>
              <a:rPr lang="en-US" altLang="en-US" sz="2800" dirty="0" smtClean="0"/>
              <a:t>agree </a:t>
            </a:r>
            <a:r>
              <a:rPr lang="en-US" altLang="en-US" sz="2800" dirty="0"/>
              <a:t>in number.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termark">
  <a:themeElements>
    <a:clrScheme name="Watermark 2">
      <a:dk1>
        <a:srgbClr val="000000"/>
      </a:dk1>
      <a:lt1>
        <a:srgbClr val="FFFFFF"/>
      </a:lt1>
      <a:dk2>
        <a:srgbClr val="666633"/>
      </a:dk2>
      <a:lt2>
        <a:srgbClr val="5F5F5F"/>
      </a:lt2>
      <a:accent1>
        <a:srgbClr val="FFCC00"/>
      </a:accent1>
      <a:accent2>
        <a:srgbClr val="EFF0B2"/>
      </a:accent2>
      <a:accent3>
        <a:srgbClr val="FFFFFF"/>
      </a:accent3>
      <a:accent4>
        <a:srgbClr val="000000"/>
      </a:accent4>
      <a:accent5>
        <a:srgbClr val="FFE2AA"/>
      </a:accent5>
      <a:accent6>
        <a:srgbClr val="D9D9A1"/>
      </a:accent6>
      <a:hlink>
        <a:srgbClr val="808000"/>
      </a:hlink>
      <a:folHlink>
        <a:srgbClr val="CCCC00"/>
      </a:folHlink>
    </a:clrScheme>
    <a:fontScheme name="Waterma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4691</TotalTime>
  <Words>232</Words>
  <Application>Microsoft Office PowerPoint</Application>
  <PresentationFormat>On-screen Show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Watermark</vt:lpstr>
      <vt:lpstr>Me llamo _________   Clase 602 La fecha es el 7 de noviembre del 2016</vt:lpstr>
      <vt:lpstr>Adjetivos (Adjectives)</vt:lpstr>
      <vt:lpstr>Adjectives that end in –O/-A</vt:lpstr>
      <vt:lpstr>Adjectives that end in –E</vt:lpstr>
      <vt:lpstr>Adjectives that end in a  CONSONANT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Clase 9 N La fecha es el 2 de diciembre del 2011</dc:title>
  <dc:creator>Helen Zumaeta</dc:creator>
  <cp:lastModifiedBy>Helen Zumaeta</cp:lastModifiedBy>
  <cp:revision>39</cp:revision>
  <cp:lastPrinted>2014-10-20T15:58:24Z</cp:lastPrinted>
  <dcterms:created xsi:type="dcterms:W3CDTF">2011-12-01T21:57:02Z</dcterms:created>
  <dcterms:modified xsi:type="dcterms:W3CDTF">2016-11-07T20:28:15Z</dcterms:modified>
</cp:coreProperties>
</file>